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5" r:id="rId12"/>
    <p:sldId id="266" r:id="rId1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40136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6bbba7ab66dfaa57#tid=68f840f87025800008f08c29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18_1#b77f16523?vop=1&amp;pid=1219945ff&amp;color=0,0,0&amp;vtp=1&amp;bbb=1">
                <a:extLst>
                  <a:ext uri="{FF2B5EF4-FFF2-40B4-BE49-F238E27FC236}">
                    <a16:creationId xmlns:a16="http://schemas.microsoft.com/office/drawing/2014/main" id="{CAC1B997-5CC0-9FD5-1ABA-3103489D9E30}"/>
                  </a:ext>
                </a:extLst>
              </p:cNvPr>
              <p:cNvSpPr/>
              <p:nvPr/>
            </p:nvSpPr>
            <p:spPr>
              <a:xfrm>
                <a:off x="832104" y="1080000"/>
                <a:ext cx="10533888" cy="4989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【解析】对于A，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lim>
                    </m:limLow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limLow>
                      <m:limLow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lim>
                    </m:limLow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limLow>
                      <m:limLow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lim>
                    </m:limLow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limLow>
                      <m:limLow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lim>
                    </m:limLow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，所以A正确；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B，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lim>
                    </m:limLow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，所以B正确；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C，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lim>
                    </m:limLow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limLow>
                      <m:limLow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lim>
                    </m:limLow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limLow>
                      <m:limLow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lim>
                    </m:limLow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，所以C不正确；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D，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lim>
                    </m:limLow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limLow>
                      <m:limLow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lim>
                    </m:limLow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limLow>
                      <m:limLow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lim>
                    </m:limLow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，所以D正确.</a:t>
                </a:r>
                <a:endParaRPr lang="en-US" altLang="zh-CN" sz="18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ABD.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4_AS.18_1#b77f16523?vop=1&amp;pid=1219945ff&amp;color=0,0,0&amp;vtp=1&amp;bbb=1">
                <a:extLst>
                  <a:ext uri="{FF2B5EF4-FFF2-40B4-BE49-F238E27FC236}">
                    <a16:creationId xmlns:a16="http://schemas.microsoft.com/office/drawing/2014/main" id="{CAC1B997-5CC0-9FD5-1ABA-3103489D9E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989830"/>
              </a:xfrm>
              <a:prstGeom prst="rect">
                <a:avLst/>
              </a:prstGeom>
              <a:blipFill>
                <a:blip r:embed="rId2"/>
                <a:stretch>
                  <a:fillRect l="-1389" t="-611" b="-28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63760254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19_1#dbd5a8652?vop=1&amp;pid=1219945ff&amp;color=0,0,0&amp;vtp=1&amp;bt=1&amp;bbb=1"/>
              <p:cNvSpPr/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教材变式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BD.19_1#dbd5a8652?vop=1&amp;pid=1219945ff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20_1#db97819f6?vop=1&amp;pid=dbd5a8652&amp;color=0,0,0&amp;vtp=1&amp;bbb=1"/>
              <p:cNvSpPr/>
              <p:nvPr/>
            </p:nvSpPr>
            <p:spPr>
              <a:xfrm>
                <a:off x="832104" y="148849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处的切线方程；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BD.20_1#db97819f6?vop=1&amp;pid=dbd5a865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88495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21_1#db97819f6?vop=1&amp;pid=dbd5a8652&amp;color=0,0,0&amp;vtp=1&amp;bbb=1"/>
              <p:cNvSpPr/>
              <p:nvPr/>
            </p:nvSpPr>
            <p:spPr>
              <a:xfrm>
                <a:off x="832104" y="1861812"/>
                <a:ext cx="10533888" cy="1281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limLow>
                      <m:limLow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lim>
                    </m:limLow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limLow>
                      <m:limLow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lim>
                    </m:limLow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Δ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limLow>
                      <m:limLow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lim>
                    </m:limLow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]=3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′(1)=3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(1,1)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处的切线方程为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−1=3(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AN.21_1#db97819f6?vop=1&amp;pid=dbd5a865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61812"/>
                <a:ext cx="10533888" cy="1281430"/>
              </a:xfrm>
              <a:prstGeom prst="rect">
                <a:avLst/>
              </a:prstGeom>
              <a:blipFill>
                <a:blip r:embed="rId5"/>
                <a:stretch>
                  <a:fillRect l="-1389" b="-109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22_1#13c450b88?vop=1&amp;pid=dbd5a8652&amp;color=0,0,0&amp;vtp=1&amp;bt=1&amp;bbb=1"/>
              <p:cNvSpPr/>
              <p:nvPr/>
            </p:nvSpPr>
            <p:spPr>
              <a:xfrm>
                <a:off x="832104" y="108000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（2）求过点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(−1,−1)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且与曲线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相切的直线方程.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22_1#13c450b88?vop=1&amp;pid=dbd5a8652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23_1#13c450b88?vop=1&amp;pid=dbd5a8652&amp;color=0,0,0&amp;vtp=1&amp;bbb=1"/>
              <p:cNvSpPr/>
              <p:nvPr/>
            </p:nvSpPr>
            <p:spPr>
              <a:xfrm>
                <a:off x="832104" y="1446522"/>
                <a:ext cx="10533888" cy="39230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【解】设切点坐标为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，由（1）知切线的斜率为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切线方程为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为切线过点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−1−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过点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(−1,−1)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且与曲线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相切的直线有两条，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其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方程分别是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+1=3(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AN.23_1#13c450b88?vop=1&amp;pid=dbd5a865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46522"/>
                <a:ext cx="10533888" cy="3923030"/>
              </a:xfrm>
              <a:prstGeom prst="rect">
                <a:avLst/>
              </a:prstGeom>
              <a:blipFill>
                <a:blip r:embed="rId4"/>
                <a:stretch>
                  <a:fillRect l="-1389" b="-35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4fda7793b.fixed?pid=f178db344&amp;color=195,214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第二章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导数及其应用</a:t>
            </a:r>
            <a:endParaRPr lang="en-US" altLang="zh-CN" sz="4400" dirty="0"/>
          </a:p>
        </p:txBody>
      </p:sp>
      <p:sp>
        <p:nvSpPr>
          <p:cNvPr id="3" name="C_2_BD#4fda7793b.fixed?pid=f178db344&amp;color=255,255,255&amp;vtp=1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§2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导数的概念及其几何意义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1219945ff.fixed?pid=4fda7793b&amp;color=195,214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§1∼§2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节测上分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7baea7749?vop=1&amp;pid=1219945ff&amp;color=0,0,0&amp;vtp=1&amp;bt=1&amp;bbb=1&amp;hb=1"/>
              <p:cNvSpPr/>
              <p:nvPr/>
            </p:nvSpPr>
            <p:spPr>
              <a:xfrm>
                <a:off x="832104" y="1080000"/>
                <a:ext cx="10533888" cy="889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某物体的运动方程为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位移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的单位：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，时间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的单位：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limLow>
                      <m:limLowPr>
                        <m:ctrlPr>
                          <a:rPr lang="en-US" altLang="zh-CN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lim>
                    </m:limLow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(3+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(3)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=18(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则下列说法中正确的是(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4_BD.1_1#7baea7749?vop=1&amp;pid=1219945f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889000"/>
              </a:xfrm>
              <a:prstGeom prst="rect">
                <a:avLst/>
              </a:prstGeom>
              <a:blipFill>
                <a:blip r:embed="rId3"/>
                <a:stretch>
                  <a:fillRect l="-1389" b="-684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7baea7749.bracket?vop=1&amp;pid=1219945ff&amp;color=0,0,0&amp;vpa=1&amp;vtp=1"/>
          <p:cNvSpPr/>
          <p:nvPr/>
        </p:nvSpPr>
        <p:spPr>
          <a:xfrm>
            <a:off x="6663976" y="1639751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_2#7baea7749.choices?vop=1&amp;pid=1219945ff&amp;color=0,0,0&amp;vtp=1&amp;bbb=1"/>
              <p:cNvSpPr/>
              <p:nvPr/>
            </p:nvSpPr>
            <p:spPr>
              <a:xfrm>
                <a:off x="832104" y="1978587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18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是该物体从开始到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这段时间内的平均速度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18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是该物体从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这段时间内某一时刻的速度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18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是该物体在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这一时刻的瞬时速度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18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是该物体从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这段时间内的平均速度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C_4_BD.1_2#7baea7749.choices?vop=1&amp;pid=1219945f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78587"/>
                <a:ext cx="10533888" cy="1608455"/>
              </a:xfrm>
              <a:prstGeom prst="rect">
                <a:avLst/>
              </a:prstGeom>
              <a:blipFill>
                <a:blip r:embed="rId4"/>
                <a:stretch>
                  <a:fillRect l="-1389" b="-91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3_1#7baea7749?vop=1&amp;pid=1219945ff&amp;color=0,0,0&amp;vtp=1&amp;bbb=1&amp;hb=1"/>
              <p:cNvSpPr/>
              <p:nvPr/>
            </p:nvSpPr>
            <p:spPr>
              <a:xfrm>
                <a:off x="832104" y="3578787"/>
                <a:ext cx="10533888" cy="8242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limLow>
                      <m:limLowPr>
                        <m:ctrlPr>
                          <a:rPr lang="en-US" altLang="zh-CN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lim>
                    </m:limLow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(3+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(3)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是当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时该物体从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这段时间内的平均速度的极限值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，即是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该物体在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这一时刻的瞬时速度.故选C.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C_4_AS.3_1#7baea7749?vop=1&amp;pid=1219945f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578787"/>
                <a:ext cx="10533888" cy="824230"/>
              </a:xfrm>
              <a:prstGeom prst="rect">
                <a:avLst/>
              </a:prstGeom>
              <a:blipFill>
                <a:blip r:embed="rId5"/>
                <a:stretch>
                  <a:fillRect l="-1389" r="-1389" b="-177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4_1#636da05b8?htil=1&amp;vop=1&amp;pid=1219945ff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36411" y="1226304"/>
            <a:ext cx="1618488" cy="1344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4_2#636da05b8?htil=1&amp;vop=1&amp;pid=1219945ff&amp;color=0,0,0&amp;vtp=1&amp;bt=1&amp;bbb=1"/>
              <p:cNvSpPr/>
              <p:nvPr/>
            </p:nvSpPr>
            <p:spPr>
              <a:xfrm>
                <a:off x="832104" y="1080000"/>
                <a:ext cx="878738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的导函数为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的图象如图所示，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C_4_BD.4_2#636da05b8?htil=1&amp;vop=1&amp;pid=1219945ff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8787384" cy="360680"/>
              </a:xfrm>
              <a:prstGeom prst="rect">
                <a:avLst/>
              </a:prstGeom>
              <a:blipFill>
                <a:blip r:embed="rId4"/>
                <a:stretch>
                  <a:fillRect l="-1666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5_1#636da05b8.bracket?vop=1&amp;pid=1219945ff&amp;color=0,0,0&amp;vpa=2&amp;vtp=1"/>
          <p:cNvSpPr/>
          <p:nvPr/>
        </p:nvSpPr>
        <p:spPr>
          <a:xfrm>
            <a:off x="7092728" y="107619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4_3#636da05b8.choices?htil=1&amp;vop=1&amp;pid=1219945ff&amp;color=0,0,0&amp;vtp=1&amp;bbb=1"/>
              <p:cNvSpPr/>
              <p:nvPr/>
            </p:nvSpPr>
            <p:spPr>
              <a:xfrm>
                <a:off x="832104" y="1447030"/>
                <a:ext cx="8787384" cy="7658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4501642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  <a:tabLst>
                    <a:tab pos="4501642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4_3#636da05b8.choices?htil=1&amp;vop=1&amp;pid=1219945f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47030"/>
                <a:ext cx="8787384" cy="765810"/>
              </a:xfrm>
              <a:prstGeom prst="rect">
                <a:avLst/>
              </a:prstGeom>
              <a:blipFill>
                <a:blip r:embed="rId5"/>
                <a:stretch>
                  <a:fillRect l="-1666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6_1#636da05b8?htil=1&amp;vop=1&amp;pid=1219945ff&amp;color=0,0,0&amp;vtp=1&amp;bbb=1"/>
              <p:cNvSpPr/>
              <p:nvPr/>
            </p:nvSpPr>
            <p:spPr>
              <a:xfrm>
                <a:off x="832104" y="2216015"/>
                <a:ext cx="8787384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【解析】由题图可知，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处切线的斜率大于0，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处切线的斜率小于0，在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处切线的斜率等于0，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据导数的几何意义可知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.故选A.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C_4_AS.6_1#636da05b8?htil=1&amp;vop=1&amp;pid=1219945f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16015"/>
                <a:ext cx="8787384" cy="1611630"/>
              </a:xfrm>
              <a:prstGeom prst="rect">
                <a:avLst/>
              </a:prstGeom>
              <a:blipFill>
                <a:blip r:embed="rId6"/>
                <a:stretch>
                  <a:fillRect l="-1666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7_1#93632d7d1?vop=1&amp;pid=1219945ff&amp;color=0,0,0&amp;vtp=1&amp;bt=1&amp;bbb=1&amp;hb=1"/>
              <p:cNvSpPr/>
              <p:nvPr/>
            </p:nvSpPr>
            <p:spPr>
              <a:xfrm>
                <a:off x="832104" y="108000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新情境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某探测器从距离月球表面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15000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处开始实施动力下降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，逐步将探测器相对月球的纵向速度从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1700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降为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min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后，探测器成功在月球预选地着陆.记探测器与月球表面距离的平均变化率为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相对月球的纵向速度的平均变化率为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7_1#93632d7d1?vop=1&amp;pid=1219945f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r="-1563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8_1#93632d7d1.bracket?vop=1&amp;pid=1219945ff&amp;color=0,0,0&amp;vpa=3&amp;vtp=1"/>
          <p:cNvSpPr/>
          <p:nvPr/>
        </p:nvSpPr>
        <p:spPr>
          <a:xfrm>
            <a:off x="5262848" y="1904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7_2#93632d7d1.choices?vop=1&amp;pid=1219945ff&amp;color=0,0,0&amp;vtp=1&amp;bbb=1"/>
              <p:cNvSpPr/>
              <p:nvPr/>
            </p:nvSpPr>
            <p:spPr>
              <a:xfrm>
                <a:off x="832104" y="2275832"/>
                <a:ext cx="10533888" cy="9715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5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7_2#93632d7d1.choices?vop=1&amp;pid=1219945f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5832"/>
                <a:ext cx="10533888" cy="971550"/>
              </a:xfrm>
              <a:prstGeom prst="rect">
                <a:avLst/>
              </a:prstGeom>
              <a:blipFill>
                <a:blip r:embed="rId4"/>
                <a:stretch>
                  <a:fillRect l="-1389" b="-81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9_1#93632d7d1?vop=1&amp;pid=1219945ff&amp;color=0,0,0&amp;vtp=1&amp;bbb=1&amp;hb=1"/>
              <p:cNvSpPr/>
              <p:nvPr/>
            </p:nvSpPr>
            <p:spPr>
              <a:xfrm>
                <a:off x="832104" y="3258939"/>
                <a:ext cx="10533888" cy="1701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【解析】探测器与月球表面距离逐渐减小，直至着陆时，距离为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0−15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12×60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探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测器的速度逐渐减小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，直至着陆时，探测器相对月球的纵向速度降为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0−1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700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12×60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85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.故选B.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4_AS.9_1#93632d7d1?vop=1&amp;pid=1219945f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258939"/>
                <a:ext cx="10533888" cy="1701800"/>
              </a:xfrm>
              <a:prstGeom prst="rect">
                <a:avLst/>
              </a:prstGeom>
              <a:blipFill>
                <a:blip r:embed="rId5"/>
                <a:stretch>
                  <a:fillRect l="-1389" b="-46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0_1#d97d61423?vop=1&amp;pid=1219945ff&amp;color=0,0,0&amp;vtp=1&amp;bt=1&amp;bbb=1"/>
              <p:cNvSpPr/>
              <p:nvPr/>
            </p:nvSpPr>
            <p:spPr>
              <a:xfrm>
                <a:off x="832104" y="1080000"/>
                <a:ext cx="10533888" cy="3613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的导函数，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4_BD.10_1#d97d61423?vop=1&amp;pid=1219945ff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1315"/>
              </a:xfrm>
              <a:prstGeom prst="rect">
                <a:avLst/>
              </a:prstGeom>
              <a:blipFill>
                <a:blip r:embed="rId3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1_1#d97d61423.bracket?vop=1&amp;pid=1219945ff&amp;color=0,0,0&amp;vpa=4&amp;vtp=1"/>
          <p:cNvSpPr/>
          <p:nvPr/>
        </p:nvSpPr>
        <p:spPr>
          <a:xfrm>
            <a:off x="6070251" y="1072761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0_2#d97d61423.choices?vop=1&amp;pid=1219945ff&amp;color=0,0,0&amp;vtp=1&amp;bbb=1"/>
              <p:cNvSpPr/>
              <p:nvPr/>
            </p:nvSpPr>
            <p:spPr>
              <a:xfrm>
                <a:off x="832104" y="1443601"/>
                <a:ext cx="10533888" cy="7658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(2)&gt;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(3)−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(2)&gt;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(3)&gt;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(2)&gt;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(3)−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(3)&gt;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(3)−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(2)&gt;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(2)&gt;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(3)&gt;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(3)−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10_2#d97d61423.choices?vop=1&amp;pid=1219945f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43601"/>
                <a:ext cx="10533888" cy="765810"/>
              </a:xfrm>
              <a:prstGeom prst="rect">
                <a:avLst/>
              </a:prstGeom>
              <a:blipFill>
                <a:blip r:embed="rId4"/>
                <a:stretch>
                  <a:fillRect l="-1389" b="-192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QC_4_AS.12_1#d97d61423?htil=2&amp;vop=1&amp;pid=1219945ff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5711" y="2294882"/>
            <a:ext cx="2715768" cy="1792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12_2#d97d61423?htil=2&amp;vop=1&amp;pid=1219945ff&amp;color=0,0,0&amp;vtp=1&amp;bbb=1"/>
              <p:cNvSpPr/>
              <p:nvPr/>
            </p:nvSpPr>
            <p:spPr>
              <a:xfrm>
                <a:off x="832104" y="2212586"/>
                <a:ext cx="7680960" cy="20561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【解析】如图,过点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(2))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图象的切线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𝑙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𝑙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的斜率为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，过点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(3))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图象的切线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𝑙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𝑙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的斜率为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作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，设其斜率为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，由图可知，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′(2)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′(3)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(3)−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3−2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(3)−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′(2)&gt;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(3)−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(2)&gt;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.故选A．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C_4_AS.12_2#d97d61423?htil=2&amp;vop=1&amp;pid=1219945f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12586"/>
                <a:ext cx="7680960" cy="2056130"/>
              </a:xfrm>
              <a:prstGeom prst="rect">
                <a:avLst/>
              </a:prstGeom>
              <a:blipFill>
                <a:blip r:embed="rId6"/>
                <a:stretch>
                  <a:fillRect l="-1905" b="-68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3_1#a75697195?vop=1&amp;pid=1219945ff&amp;color=0,0,0&amp;vtp=1&amp;bt=1&amp;bbb=1"/>
              <p:cNvSpPr/>
              <p:nvPr/>
            </p:nvSpPr>
            <p:spPr>
              <a:xfrm>
                <a:off x="832104" y="1080000"/>
                <a:ext cx="10533888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[1,3]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上的平均变化率等于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时的瞬时变化率，则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4_BD.13_1#a75697195?vop=1&amp;pid=1219945ff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525463"/>
              </a:xfrm>
              <a:prstGeom prst="rect">
                <a:avLst/>
              </a:prstGeom>
              <a:blipFill>
                <a:blip r:embed="rId3"/>
                <a:stretch>
                  <a:fillRect l="-1389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4_1#a75697195.bracket?vop=1&amp;pid=1219945ff&amp;color=0,0,0&amp;vpa=5&amp;vtp=1"/>
          <p:cNvSpPr/>
          <p:nvPr/>
        </p:nvSpPr>
        <p:spPr>
          <a:xfrm>
            <a:off x="9446227" y="1307775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3_2#a75697195.choices?vop=1&amp;pid=1219945ff&amp;color=0,0,0&amp;vtp=1&amp;bbb=1"/>
              <p:cNvSpPr/>
              <p:nvPr/>
            </p:nvSpPr>
            <p:spPr>
              <a:xfrm>
                <a:off x="832104" y="1608765"/>
                <a:ext cx="10533888" cy="5256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681097" algn="l"/>
                    <a:tab pos="5374894" algn="l"/>
                    <a:tab pos="806869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13_2#a75697195.choices?vop=1&amp;pid=1219945f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608765"/>
                <a:ext cx="10533888" cy="525653"/>
              </a:xfrm>
              <a:prstGeom prst="rect">
                <a:avLst/>
              </a:prstGeom>
              <a:blipFill>
                <a:blip r:embed="rId4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15_1#a75697195?vop=1&amp;pid=1219945ff&amp;color=0,0,0&amp;vtp=1&amp;bbb=1"/>
              <p:cNvSpPr/>
              <p:nvPr/>
            </p:nvSpPr>
            <p:spPr>
              <a:xfrm>
                <a:off x="832104" y="2147054"/>
                <a:ext cx="10533888" cy="2843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[1,3]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上的平均变化率为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(3)−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3−1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时的瞬时变化率为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lim>
                    </m:limLow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limLow>
                      <m:limLowPr>
                        <m:ctrlPr>
                          <a:rPr lang="en-US" altLang="zh-CN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lim>
                    </m:limLow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Δ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limLow>
                      <m:limLowPr>
                        <m:ctrlPr>
                          <a:rPr lang="en-US" altLang="zh-CN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lim>
                    </m:limLow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.故选C.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C_4_AS.15_1#a75697195?vop=1&amp;pid=1219945f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147054"/>
                <a:ext cx="10533888" cy="2843530"/>
              </a:xfrm>
              <a:prstGeom prst="rect">
                <a:avLst/>
              </a:prstGeom>
              <a:blipFill>
                <a:blip r:embed="rId5"/>
                <a:stretch>
                  <a:fillRect l="-1389" b="-49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6_1#b77f16523?vop=1&amp;pid=1219945ff&amp;color=0,0,0&amp;vtp=1&amp;bt=1&amp;bbb=1&amp;hb=1"/>
              <p:cNvSpPr/>
              <p:nvPr/>
            </p:nvSpPr>
            <p:spPr>
              <a:xfrm>
                <a:off x="832104" y="10800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）对于函数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无限趋近于0时，在下列式子中无限趋近于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2的式子有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16_1#b77f16523?vop=1&amp;pid=1219945f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7_1#b77f16523.bracket?vop=1&amp;pid=1219945ff&amp;color=0,0,0&amp;vpa=6&amp;vtp=1&amp;bbb=1"/>
          <p:cNvSpPr/>
          <p:nvPr/>
        </p:nvSpPr>
        <p:spPr>
          <a:xfrm>
            <a:off x="1015460" y="1485765"/>
            <a:ext cx="6619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ABD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6_2#b77f16523.choices?vop=1&amp;pid=1219945ff&amp;color=0,0,0&amp;vtp=1&amp;bbb=1"/>
              <p:cNvSpPr/>
              <p:nvPr/>
            </p:nvSpPr>
            <p:spPr>
              <a:xfrm>
                <a:off x="832104" y="1851525"/>
                <a:ext cx="10533888" cy="889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5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16_2#b77f16523.choices?vop=1&amp;pid=1219945f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51525"/>
                <a:ext cx="10533888" cy="889000"/>
              </a:xfrm>
              <a:prstGeom prst="rect">
                <a:avLst/>
              </a:prstGeom>
              <a:blipFill>
                <a:blip r:embed="rId4"/>
                <a:stretch>
                  <a:fillRect l="-1389" b="-890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1096</Words>
  <Application>Microsoft Office PowerPoint</Application>
  <PresentationFormat>宽屏</PresentationFormat>
  <Paragraphs>91</Paragraphs>
  <Slides>12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9" baseType="lpstr">
      <vt:lpstr>Arial (正文)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2025-10-22T07:36:51Z</dcterms:created>
  <dcterms:modified xsi:type="dcterms:W3CDTF">2025-10-22T07:40:46Z</dcterms:modified>
  <cp:category/>
  <cp:contentStatus/>
</cp:coreProperties>
</file>